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81" r:id="rId4"/>
    <p:sldId id="282" r:id="rId5"/>
    <p:sldId id="284" r:id="rId6"/>
    <p:sldId id="257" r:id="rId7"/>
    <p:sldId id="294" r:id="rId8"/>
    <p:sldId id="283" r:id="rId9"/>
    <p:sldId id="275" r:id="rId10"/>
    <p:sldId id="277" r:id="rId11"/>
    <p:sldId id="278" r:id="rId12"/>
    <p:sldId id="279" r:id="rId13"/>
    <p:sldId id="276" r:id="rId14"/>
    <p:sldId id="285" r:id="rId15"/>
    <p:sldId id="286" r:id="rId16"/>
    <p:sldId id="289" r:id="rId17"/>
    <p:sldId id="290" r:id="rId18"/>
    <p:sldId id="295" r:id="rId19"/>
    <p:sldId id="292" r:id="rId20"/>
    <p:sldId id="296" r:id="rId21"/>
    <p:sldId id="297" r:id="rId22"/>
    <p:sldId id="261" r:id="rId23"/>
    <p:sldId id="298" r:id="rId24"/>
    <p:sldId id="299" r:id="rId25"/>
    <p:sldId id="264" r:id="rId26"/>
    <p:sldId id="300" r:id="rId27"/>
    <p:sldId id="410" r:id="rId28"/>
    <p:sldId id="406" r:id="rId29"/>
    <p:sldId id="407" r:id="rId30"/>
    <p:sldId id="404" r:id="rId31"/>
    <p:sldId id="405" r:id="rId32"/>
    <p:sldId id="412" r:id="rId33"/>
    <p:sldId id="409" r:id="rId34"/>
    <p:sldId id="413" r:id="rId35"/>
    <p:sldId id="267" r:id="rId36"/>
    <p:sldId id="414" r:id="rId37"/>
    <p:sldId id="268" r:id="rId38"/>
    <p:sldId id="263" r:id="rId39"/>
    <p:sldId id="262" r:id="rId40"/>
    <p:sldId id="265" r:id="rId41"/>
    <p:sldId id="266" r:id="rId42"/>
    <p:sldId id="2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0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4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7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89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2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07645-CB82-4B18-B128-B5A0015EAF1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23DFF-86FD-4D24-B034-505D777A5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9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wmd.state.fl.us/DocumentCenter/View/72/Suwannee-River-Basin-Florida-Georgia-Map---PDF?bidId=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ter, bird, flock&#10;&#10;Description automatically generated">
            <a:extLst>
              <a:ext uri="{FF2B5EF4-FFF2-40B4-BE49-F238E27FC236}">
                <a16:creationId xmlns:a16="http://schemas.microsoft.com/office/drawing/2014/main" id="{153B649C-40B1-486B-ABD5-F4FE3CF15E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321734" y="321732"/>
            <a:ext cx="3084025" cy="3067161"/>
          </a:xfrm>
          <a:prstGeom prst="rect">
            <a:avLst/>
          </a:prstGeom>
        </p:spPr>
      </p:pic>
      <p:pic>
        <p:nvPicPr>
          <p:cNvPr id="7" name="Picture 6" descr="A picture containing food, piece, cake, table&#10;&#10;Description automatically generated">
            <a:extLst>
              <a:ext uri="{FF2B5EF4-FFF2-40B4-BE49-F238E27FC236}">
                <a16:creationId xmlns:a16="http://schemas.microsoft.com/office/drawing/2014/main" id="{B4ABBD7D-50CC-447E-8240-E4E4AEC3A2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4" y="3469102"/>
            <a:ext cx="3084025" cy="3069719"/>
          </a:xfrm>
          <a:prstGeom prst="rect">
            <a:avLst/>
          </a:prstGeom>
        </p:spPr>
      </p:pic>
      <p:pic>
        <p:nvPicPr>
          <p:cNvPr id="9" name="Picture 8" descr="A person standing next to a person&#10;&#10;Description automatically generated">
            <a:extLst>
              <a:ext uri="{FF2B5EF4-FFF2-40B4-BE49-F238E27FC236}">
                <a16:creationId xmlns:a16="http://schemas.microsoft.com/office/drawing/2014/main" id="{6AD59556-3A24-4E21-BA4D-C962D942D9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490161" y="321732"/>
            <a:ext cx="4151376" cy="6214533"/>
          </a:xfrm>
          <a:prstGeom prst="rect">
            <a:avLst/>
          </a:prstGeom>
        </p:spPr>
      </p:pic>
      <p:pic>
        <p:nvPicPr>
          <p:cNvPr id="3" name="Picture 2" descr="A close up of a rock&#10;&#10;Description automatically generated">
            <a:extLst>
              <a:ext uri="{FF2B5EF4-FFF2-40B4-BE49-F238E27FC236}">
                <a16:creationId xmlns:a16="http://schemas.microsoft.com/office/drawing/2014/main" id="{9FC0A8D4-61A3-4E45-9A06-53C7610D2D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718889" y="321732"/>
            <a:ext cx="4151376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93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EA0788-B37E-468A-A5B0-F046C2A8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252" y="1825625"/>
            <a:ext cx="2823117" cy="4351338"/>
          </a:xfrm>
        </p:spPr>
        <p:txBody>
          <a:bodyPr/>
          <a:lstStyle/>
          <a:p>
            <a:r>
              <a:rPr lang="en-US" dirty="0"/>
              <a:t>Four localities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6A60F12-606A-4F8B-8F74-AD0D9E8A25BE}"/>
              </a:ext>
            </a:extLst>
          </p:cNvPr>
          <p:cNvSpPr/>
          <p:nvPr/>
        </p:nvSpPr>
        <p:spPr>
          <a:xfrm rot="11411596">
            <a:off x="4814686" y="2536070"/>
            <a:ext cx="5045230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2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EA0788-B37E-468A-A5B0-F046C2A8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252" y="1825625"/>
            <a:ext cx="2823117" cy="4351338"/>
          </a:xfrm>
        </p:spPr>
        <p:txBody>
          <a:bodyPr/>
          <a:lstStyle/>
          <a:p>
            <a:r>
              <a:rPr lang="en-US" dirty="0"/>
              <a:t>Four localities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E48FECD-0617-4904-8E4C-FF051375016C}"/>
              </a:ext>
            </a:extLst>
          </p:cNvPr>
          <p:cNvSpPr/>
          <p:nvPr/>
        </p:nvSpPr>
        <p:spPr>
          <a:xfrm rot="12006375">
            <a:off x="4718801" y="3082223"/>
            <a:ext cx="5848419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5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EA0788-B37E-468A-A5B0-F046C2A8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252" y="1825625"/>
            <a:ext cx="2823117" cy="4351338"/>
          </a:xfrm>
        </p:spPr>
        <p:txBody>
          <a:bodyPr/>
          <a:lstStyle/>
          <a:p>
            <a:r>
              <a:rPr lang="en-US" dirty="0"/>
              <a:t>Four localities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E48FECD-0617-4904-8E4C-FF051375016C}"/>
              </a:ext>
            </a:extLst>
          </p:cNvPr>
          <p:cNvSpPr/>
          <p:nvPr/>
        </p:nvSpPr>
        <p:spPr>
          <a:xfrm rot="11311067">
            <a:off x="4716617" y="3111536"/>
            <a:ext cx="6244237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9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EA0788-B37E-468A-A5B0-F046C2A8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252" y="1825625"/>
            <a:ext cx="2823117" cy="4351338"/>
          </a:xfrm>
        </p:spPr>
        <p:txBody>
          <a:bodyPr/>
          <a:lstStyle/>
          <a:p>
            <a:r>
              <a:rPr lang="en-US" dirty="0"/>
              <a:t>Linear chains of reefs at each locality</a:t>
            </a:r>
          </a:p>
          <a:p>
            <a:pPr lvl="1"/>
            <a:r>
              <a:rPr lang="en-US" dirty="0"/>
              <a:t>Inshore</a:t>
            </a:r>
          </a:p>
          <a:p>
            <a:pPr lvl="1"/>
            <a:r>
              <a:rPr lang="en-US" dirty="0"/>
              <a:t>Nearshore</a:t>
            </a:r>
          </a:p>
          <a:p>
            <a:pPr lvl="1"/>
            <a:r>
              <a:rPr lang="en-US" dirty="0"/>
              <a:t>Offshore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11DEA17-051B-4E78-B20D-600E33CF30C3}"/>
              </a:ext>
            </a:extLst>
          </p:cNvPr>
          <p:cNvSpPr/>
          <p:nvPr/>
        </p:nvSpPr>
        <p:spPr>
          <a:xfrm>
            <a:off x="8237990" y="4133982"/>
            <a:ext cx="2139194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9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11DEA17-051B-4E78-B20D-600E33CF30C3}"/>
              </a:ext>
            </a:extLst>
          </p:cNvPr>
          <p:cNvSpPr/>
          <p:nvPr/>
        </p:nvSpPr>
        <p:spPr>
          <a:xfrm>
            <a:off x="8237988" y="4133982"/>
            <a:ext cx="2139195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C33029-5A62-43B3-933C-164A2FEE9D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16" y="1659663"/>
            <a:ext cx="3865114" cy="5001911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7A79601F-A581-43CB-9753-99EF0F6C9A60}"/>
              </a:ext>
            </a:extLst>
          </p:cNvPr>
          <p:cNvSpPr/>
          <p:nvPr/>
        </p:nvSpPr>
        <p:spPr>
          <a:xfrm>
            <a:off x="4431808" y="4133982"/>
            <a:ext cx="2139195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5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EA0788-B37E-468A-A5B0-F046C2A8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252" y="1825625"/>
            <a:ext cx="2823117" cy="4351338"/>
          </a:xfrm>
        </p:spPr>
        <p:txBody>
          <a:bodyPr/>
          <a:lstStyle/>
          <a:p>
            <a:r>
              <a:rPr lang="en-US" dirty="0"/>
              <a:t>Survey &gt;3 intertidal reefs at each site using line transect</a:t>
            </a:r>
          </a:p>
        </p:txBody>
      </p:sp>
      <p:pic>
        <p:nvPicPr>
          <p:cNvPr id="8" name="Picture 11" descr="IMG_0018.JPG">
            <a:extLst>
              <a:ext uri="{FF2B5EF4-FFF2-40B4-BE49-F238E27FC236}">
                <a16:creationId xmlns:a16="http://schemas.microsoft.com/office/drawing/2014/main" id="{EA49C780-90EE-4458-AF54-DBB0C0C025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8932" y="1963023"/>
            <a:ext cx="3333750" cy="363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3EC4A7B-2845-450F-B4DB-69D6F0CC37C4}"/>
              </a:ext>
            </a:extLst>
          </p:cNvPr>
          <p:cNvSpPr/>
          <p:nvPr/>
        </p:nvSpPr>
        <p:spPr>
          <a:xfrm>
            <a:off x="5234730" y="3869729"/>
            <a:ext cx="1899458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7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people on a beach&#10;&#10;Description automatically generated">
            <a:extLst>
              <a:ext uri="{FF2B5EF4-FFF2-40B4-BE49-F238E27FC236}">
                <a16:creationId xmlns:a16="http://schemas.microsoft.com/office/drawing/2014/main" id="{66236512-AFF0-45C7-A8AD-E08A60FC0B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21730" y="321732"/>
            <a:ext cx="5728548" cy="3079194"/>
          </a:xfrm>
          <a:prstGeom prst="rect">
            <a:avLst/>
          </a:prstGeom>
        </p:spPr>
      </p:pic>
      <p:pic>
        <p:nvPicPr>
          <p:cNvPr id="12" name="Picture 11" descr="A group of people standing on top of a sandy beach&#10;&#10;Description automatically generated">
            <a:extLst>
              <a:ext uri="{FF2B5EF4-FFF2-40B4-BE49-F238E27FC236}">
                <a16:creationId xmlns:a16="http://schemas.microsoft.com/office/drawing/2014/main" id="{5CDCCDA9-B7F7-490D-8406-57224A2EB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8" name="Picture 7" descr="A close up of a tree&#10;&#10;Description automatically generated">
            <a:extLst>
              <a:ext uri="{FF2B5EF4-FFF2-40B4-BE49-F238E27FC236}">
                <a16:creationId xmlns:a16="http://schemas.microsoft.com/office/drawing/2014/main" id="{15DBE71F-D13A-477B-AA5D-04F8CE5014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141723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E7C7-1329-4F4B-ADF6-DFACC839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B723F5-18F1-42DF-A09B-BB60A38C70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Average individual transect length ~30-m</a:t>
            </a:r>
          </a:p>
          <a:p>
            <a:r>
              <a:rPr lang="en-US" dirty="0"/>
              <a:t>Counts of live and dead oysters &gt; 5-mm</a:t>
            </a:r>
          </a:p>
          <a:p>
            <a:r>
              <a:rPr lang="en-US" dirty="0"/>
              <a:t>Summed counts from individual reef transects within site (i.e., sum 3 inshore reefs)</a:t>
            </a:r>
          </a:p>
        </p:txBody>
      </p:sp>
      <p:pic>
        <p:nvPicPr>
          <p:cNvPr id="9" name="Picture 11" descr="IMG_0018.JPG">
            <a:extLst>
              <a:ext uri="{FF2B5EF4-FFF2-40B4-BE49-F238E27FC236}">
                <a16:creationId xmlns:a16="http://schemas.microsoft.com/office/drawing/2014/main" id="{BB21B9EB-007F-48E1-BC6A-D7CE097510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6194" y="851622"/>
            <a:ext cx="4887542" cy="5325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2364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EF82AD-46D1-442C-ACB7-58D8F6C497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670" y="0"/>
            <a:ext cx="858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3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F54526-F3A6-4D13-801B-3CB568919D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670" y="0"/>
            <a:ext cx="858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0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4919F-CB98-4456-9607-294E56A85B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7290"/>
            <a:ext cx="12192000" cy="528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F9B6-E638-4B18-AF1B-0186E3D18D83}"/>
              </a:ext>
            </a:extLst>
          </p:cNvPr>
          <p:cNvSpPr txBox="1"/>
          <p:nvPr/>
        </p:nvSpPr>
        <p:spPr>
          <a:xfrm>
            <a:off x="904672" y="5437762"/>
            <a:ext cx="995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bing.com/maps</a:t>
            </a:r>
          </a:p>
        </p:txBody>
      </p:sp>
    </p:spTree>
    <p:extLst>
      <p:ext uri="{BB962C8B-B14F-4D97-AF65-F5344CB8AC3E}">
        <p14:creationId xmlns:p14="http://schemas.microsoft.com/office/powerpoint/2010/main" val="2633092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E7C7-1329-4F4B-ADF6-DFACC839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B723F5-18F1-42DF-A09B-BB60A38C7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90688"/>
            <a:ext cx="5181600" cy="4351338"/>
          </a:xfrm>
        </p:spPr>
        <p:txBody>
          <a:bodyPr/>
          <a:lstStyle/>
          <a:p>
            <a:r>
              <a:rPr lang="en-US" dirty="0"/>
              <a:t>Count data</a:t>
            </a:r>
          </a:p>
          <a:p>
            <a:r>
              <a:rPr lang="en-US" dirty="0"/>
              <a:t>High variation in counts</a:t>
            </a:r>
          </a:p>
          <a:p>
            <a:r>
              <a:rPr lang="en-US" dirty="0"/>
              <a:t>variance &gt; mean</a:t>
            </a:r>
          </a:p>
          <a:p>
            <a:r>
              <a:rPr lang="en-US" dirty="0"/>
              <a:t>Negative binomial good fit</a:t>
            </a:r>
          </a:p>
          <a:p>
            <a:r>
              <a:rPr lang="en-US" dirty="0"/>
              <a:t>Transect length as effort offset (log link function)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386C32-6B36-41E9-A213-7BE70E2EB2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1690688"/>
            <a:ext cx="6535326" cy="4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DA74-1991-4EA7-8652-4D0CBFCA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21869-9953-40D6-9239-1D2D38DAA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8864" cy="4667250"/>
          </a:xfrm>
        </p:spPr>
        <p:txBody>
          <a:bodyPr>
            <a:normAutofit/>
          </a:bodyPr>
          <a:lstStyle/>
          <a:p>
            <a:r>
              <a:rPr lang="en-US" dirty="0"/>
              <a:t>Fit GLM models using </a:t>
            </a:r>
            <a:r>
              <a:rPr lang="en-US" dirty="0" err="1"/>
              <a:t>glmmTMB</a:t>
            </a:r>
            <a:r>
              <a:rPr lang="en-US" dirty="0"/>
              <a:t> in R assuming negative binomial</a:t>
            </a:r>
          </a:p>
          <a:p>
            <a:r>
              <a:rPr lang="en-US" dirty="0"/>
              <a:t>Live oyster counts by period</a:t>
            </a:r>
          </a:p>
          <a:p>
            <a:r>
              <a:rPr lang="en-US" dirty="0"/>
              <a:t>“Biological” covariates</a:t>
            </a:r>
          </a:p>
          <a:p>
            <a:pPr lvl="1"/>
            <a:r>
              <a:rPr lang="en-US" dirty="0"/>
              <a:t>River discharge with 0, 1, 2-year lags</a:t>
            </a:r>
          </a:p>
          <a:p>
            <a:pPr lvl="1"/>
            <a:r>
              <a:rPr lang="en-US" dirty="0"/>
              <a:t>Oyster landings or trips with 0, 1, 2-year lags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Assessed model performance with simulation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11" descr="IMG_0018.JPG">
            <a:extLst>
              <a:ext uri="{FF2B5EF4-FFF2-40B4-BE49-F238E27FC236}">
                <a16:creationId xmlns:a16="http://schemas.microsoft.com/office/drawing/2014/main" id="{995D12BF-0576-4B13-BC0C-372553B362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66194" y="1825625"/>
            <a:ext cx="3993612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5725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3E051-68EC-4195-9467-6398712098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020" y="0"/>
            <a:ext cx="8253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2555B2-E0EA-4B7B-A287-0321B421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6FD852-AE31-429C-915A-43B13FBB7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557" y="1690688"/>
            <a:ext cx="3365771" cy="4593380"/>
          </a:xfrm>
        </p:spPr>
        <p:txBody>
          <a:bodyPr/>
          <a:lstStyle/>
          <a:p>
            <a:r>
              <a:rPr lang="en-US" dirty="0"/>
              <a:t>Oyster counts declined significantly at each location and site</a:t>
            </a:r>
          </a:p>
          <a:p>
            <a:r>
              <a:rPr lang="en-US" dirty="0"/>
              <a:t>Largest changes found in inshore reefs</a:t>
            </a:r>
          </a:p>
          <a:p>
            <a:r>
              <a:rPr lang="en-US" dirty="0"/>
              <a:t>Inshore becoming like offshore and nearshore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29" y="292390"/>
            <a:ext cx="8223114" cy="5985225"/>
          </a:xfrm>
        </p:spPr>
      </p:pic>
    </p:spTree>
    <p:extLst>
      <p:ext uri="{BB962C8B-B14F-4D97-AF65-F5344CB8AC3E}">
        <p14:creationId xmlns:p14="http://schemas.microsoft.com/office/powerpoint/2010/main" val="231162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2555B2-E0EA-4B7B-A287-0321B421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6FD852-AE31-429C-915A-43B13FBB7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557" y="1690688"/>
            <a:ext cx="3137382" cy="45933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Best fit </a:t>
            </a:r>
            <a:endParaRPr lang="en-US" dirty="0" smtClean="0"/>
          </a:p>
          <a:p>
            <a:pPr lvl="1"/>
            <a:r>
              <a:rPr lang="en-US" sz="1900" dirty="0" smtClean="0"/>
              <a:t>Period*</a:t>
            </a:r>
            <a:r>
              <a:rPr lang="en-US" sz="1900" dirty="0" err="1" smtClean="0"/>
              <a:t>site+locality</a:t>
            </a:r>
            <a:r>
              <a:rPr lang="en-US" sz="1900" dirty="0" smtClean="0"/>
              <a:t>+ offset(log(</a:t>
            </a:r>
            <a:r>
              <a:rPr lang="en-US" sz="1900" dirty="0" err="1" smtClean="0"/>
              <a:t>tran_length</a:t>
            </a:r>
            <a:r>
              <a:rPr lang="en-US" sz="1900" dirty="0" smtClean="0"/>
              <a:t>)</a:t>
            </a:r>
          </a:p>
          <a:p>
            <a:r>
              <a:rPr lang="en-US" dirty="0" smtClean="0"/>
              <a:t>With covariates</a:t>
            </a:r>
          </a:p>
          <a:p>
            <a:pPr lvl="1"/>
            <a:r>
              <a:rPr lang="en-US" dirty="0" smtClean="0"/>
              <a:t>Included </a:t>
            </a:r>
            <a:r>
              <a:rPr lang="en-US" dirty="0"/>
              <a:t>one-year lag on either total annual or mean annual discharge</a:t>
            </a:r>
          </a:p>
          <a:p>
            <a:pPr lvl="1"/>
            <a:r>
              <a:rPr lang="en-US" dirty="0"/>
              <a:t>Including landings, trips or area open/closed did not improve model fit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29" y="292390"/>
            <a:ext cx="8223114" cy="59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09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E5964-4200-4C80-BCA2-5F60019F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River discharge oyster count relationship?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B65C1-9709-4B73-A7FC-34173A714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8181" cy="4351338"/>
          </a:xfrm>
        </p:spPr>
        <p:txBody>
          <a:bodyPr/>
          <a:lstStyle/>
          <a:p>
            <a:r>
              <a:rPr lang="en-US" dirty="0"/>
              <a:t>Yes, but its complicated</a:t>
            </a:r>
          </a:p>
          <a:p>
            <a:r>
              <a:rPr lang="en-US" dirty="0"/>
              <a:t>Don’t assume that more water = more oysters</a:t>
            </a:r>
          </a:p>
          <a:p>
            <a:r>
              <a:rPr lang="en-US" dirty="0"/>
              <a:t>One aspect of resilient oyster reefs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09C18D-1E42-4BAA-A2A5-0C6B51528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381" y="1964987"/>
            <a:ext cx="6805697" cy="4213486"/>
          </a:xfrm>
          <a:prstGeom prst="rect">
            <a:avLst/>
          </a:prstGeom>
        </p:spPr>
      </p:pic>
      <p:pic>
        <p:nvPicPr>
          <p:cNvPr id="9" name="Picture 8" descr="A sign on a wooden pole&#10;&#10;Description automatically generated">
            <a:extLst>
              <a:ext uri="{FF2B5EF4-FFF2-40B4-BE49-F238E27FC236}">
                <a16:creationId xmlns:a16="http://schemas.microsoft.com/office/drawing/2014/main" id="{C223C9E4-E54D-41EB-8D05-1596586916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90688"/>
            <a:ext cx="2538089" cy="250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2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E5964-4200-4C80-BCA2-5F60019F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Fishing effects?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B65C1-9709-4B73-A7FC-34173A714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No, but its complicated</a:t>
            </a:r>
          </a:p>
          <a:p>
            <a:r>
              <a:rPr lang="en-US" dirty="0"/>
              <a:t>Intertidal bars have few legal oysters due to growth</a:t>
            </a:r>
          </a:p>
          <a:p>
            <a:r>
              <a:rPr lang="en-US" dirty="0"/>
              <a:t>Fishing effort effects unclear</a:t>
            </a:r>
          </a:p>
          <a:p>
            <a:r>
              <a:rPr lang="en-US" dirty="0"/>
              <a:t>Complicated source-sink dynamics and feedbacks</a:t>
            </a:r>
          </a:p>
        </p:txBody>
      </p:sp>
      <p:pic>
        <p:nvPicPr>
          <p:cNvPr id="8" name="Picture 7" descr="A picture containing food, piece, cake, table&#10;&#10;Description automatically generated">
            <a:extLst>
              <a:ext uri="{FF2B5EF4-FFF2-40B4-BE49-F238E27FC236}">
                <a16:creationId xmlns:a16="http://schemas.microsoft.com/office/drawing/2014/main" id="{BC98E258-A11B-44CF-A432-25463DF74D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6987" y="1874736"/>
            <a:ext cx="4816813" cy="41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5DFC-CDCC-4825-A14D-69C6E7A6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</a:t>
            </a:r>
          </a:p>
        </p:txBody>
      </p:sp>
    </p:spTree>
    <p:extLst>
      <p:ext uri="{BB962C8B-B14F-4D97-AF65-F5344CB8AC3E}">
        <p14:creationId xmlns:p14="http://schemas.microsoft.com/office/powerpoint/2010/main" val="2844433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5DFC-CDCC-4825-A14D-69C6E7A6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Restoration?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0343B-197E-4080-9BDF-C41B33096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6865" y="1487341"/>
            <a:ext cx="4656888" cy="4692437"/>
          </a:xfrm>
          <a:prstGeom prst="rect">
            <a:avLst/>
          </a:prstGeom>
        </p:spPr>
      </p:pic>
      <p:pic>
        <p:nvPicPr>
          <p:cNvPr id="2050" name="Picture 2" descr="Image result for fred flintstone rock">
            <a:extLst>
              <a:ext uri="{FF2B5EF4-FFF2-40B4-BE49-F238E27FC236}">
                <a16:creationId xmlns:a16="http://schemas.microsoft.com/office/drawing/2014/main" id="{70224493-D106-48F5-A87A-1BDD100D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57" y="1705279"/>
            <a:ext cx="5331602" cy="39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44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5DFC-CDCC-4825-A14D-69C6E7A6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 But what about SLR?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0343B-197E-4080-9BDF-C41B33096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6865" y="1487341"/>
            <a:ext cx="4656888" cy="4692437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282190B-1461-4D8B-BE0E-2031603B7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6" r="2716"/>
          <a:stretch/>
        </p:blipFill>
        <p:spPr>
          <a:xfrm>
            <a:off x="5410200" y="1994170"/>
            <a:ext cx="6784802" cy="29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4919F-CB98-4456-9607-294E56A85B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7290"/>
            <a:ext cx="12192000" cy="528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F9B6-E638-4B18-AF1B-0186E3D18D83}"/>
              </a:ext>
            </a:extLst>
          </p:cNvPr>
          <p:cNvSpPr txBox="1"/>
          <p:nvPr/>
        </p:nvSpPr>
        <p:spPr>
          <a:xfrm>
            <a:off x="904672" y="5437762"/>
            <a:ext cx="995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bing.com/maps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73648-B9C8-4CB3-8C9E-EE86652E71BB}"/>
              </a:ext>
            </a:extLst>
          </p:cNvPr>
          <p:cNvSpPr txBox="1"/>
          <p:nvPr/>
        </p:nvSpPr>
        <p:spPr>
          <a:xfrm>
            <a:off x="184559" y="2798983"/>
            <a:ext cx="5008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 road and human population density for FL and coastal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30% of land area and 100-km of coastline protected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13% private sector employment and 25% of all economic activity tied to natural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20" y="33827"/>
            <a:ext cx="7439164" cy="682417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375985">
            <a:off x="4291290" y="4616550"/>
            <a:ext cx="4849252" cy="982040"/>
          </a:xfrm>
          <a:prstGeom prst="rightArrow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46473" y="1042351"/>
            <a:ext cx="39646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Latest groundwater models forecast declines for nearly all of Suwannee Basin by 2035 BEST CASE SCENARIO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48261" y="5893158"/>
            <a:ext cx="301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http://northfloridawater.com/</a:t>
            </a:r>
          </a:p>
        </p:txBody>
      </p:sp>
    </p:spTree>
    <p:extLst>
      <p:ext uri="{BB962C8B-B14F-4D97-AF65-F5344CB8AC3E}">
        <p14:creationId xmlns:p14="http://schemas.microsoft.com/office/powerpoint/2010/main" val="169152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20" y="33827"/>
            <a:ext cx="7439164" cy="68241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48261" y="5893158"/>
            <a:ext cx="301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http://northfloridawater.com/</a:t>
            </a:r>
          </a:p>
        </p:txBody>
      </p:sp>
      <p:sp>
        <p:nvSpPr>
          <p:cNvPr id="4" name="Rectangle 3"/>
          <p:cNvSpPr/>
          <p:nvPr/>
        </p:nvSpPr>
        <p:spPr>
          <a:xfrm rot="19843975">
            <a:off x="441233" y="2079127"/>
            <a:ext cx="754144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Eastern front of the </a:t>
            </a:r>
          </a:p>
          <a:p>
            <a:pPr algn="ctr"/>
            <a:r>
              <a:rPr lang="en-US" sz="5400" b="1" cap="none" spc="0" dirty="0">
                <a:ln w="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 v GA water wars??</a:t>
            </a:r>
          </a:p>
        </p:txBody>
      </p:sp>
    </p:spTree>
    <p:extLst>
      <p:ext uri="{BB962C8B-B14F-4D97-AF65-F5344CB8AC3E}">
        <p14:creationId xmlns:p14="http://schemas.microsoft.com/office/powerpoint/2010/main" val="332043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5596B4-6823-42A2-9871-35B9721B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91" y="171450"/>
            <a:ext cx="4471051" cy="363206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1D690E4-2706-4341-B8BB-E664E5D92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6" r="2716"/>
          <a:stretch/>
        </p:blipFill>
        <p:spPr>
          <a:xfrm>
            <a:off x="6135152" y="3734295"/>
            <a:ext cx="6056848" cy="266158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" y="1086369"/>
            <a:ext cx="5949624" cy="4330457"/>
          </a:xfrm>
        </p:spPr>
      </p:pic>
    </p:spTree>
    <p:extLst>
      <p:ext uri="{BB962C8B-B14F-4D97-AF65-F5344CB8AC3E}">
        <p14:creationId xmlns:p14="http://schemas.microsoft.com/office/powerpoint/2010/main" val="97152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69FE912B-A720-4C13-B8C6-F33F6382B7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64" y="194553"/>
            <a:ext cx="6425787" cy="572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596B4-6823-42A2-9871-35B9721B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91" y="171450"/>
            <a:ext cx="4471051" cy="363206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1D690E4-2706-4341-B8BB-E664E5D925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6" r="2716"/>
          <a:stretch/>
        </p:blipFill>
        <p:spPr>
          <a:xfrm>
            <a:off x="6135152" y="3734295"/>
            <a:ext cx="6056848" cy="2661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9734CF-E0BE-4E7C-A8BC-5E4193E320B7}"/>
              </a:ext>
            </a:extLst>
          </p:cNvPr>
          <p:cNvSpPr txBox="1"/>
          <p:nvPr/>
        </p:nvSpPr>
        <p:spPr>
          <a:xfrm>
            <a:off x="1950262" y="425396"/>
            <a:ext cx="7719031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/>
              <a:t>Way forward: Use environmental contrasts, management regulations, and restoration efforts as planned experiments at large spatial scales to learn how to better manage oyster resources or</a:t>
            </a:r>
          </a:p>
        </p:txBody>
      </p:sp>
    </p:spTree>
    <p:extLst>
      <p:ext uri="{BB962C8B-B14F-4D97-AF65-F5344CB8AC3E}">
        <p14:creationId xmlns:p14="http://schemas.microsoft.com/office/powerpoint/2010/main" val="3146029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99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556" y="0"/>
            <a:ext cx="7554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nch of different types of map&#10;&#10;Description automatically generated">
            <a:extLst>
              <a:ext uri="{FF2B5EF4-FFF2-40B4-BE49-F238E27FC236}">
                <a16:creationId xmlns:a16="http://schemas.microsoft.com/office/drawing/2014/main" id="{78F29BB3-D5C3-462C-B5F0-B73624AEF5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664B5-5EB7-47B8-A642-DEDDA79567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41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6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80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295275"/>
            <a:ext cx="88392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4919F-CB98-4456-9607-294E56A85B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7290"/>
            <a:ext cx="12192000" cy="528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F9B6-E638-4B18-AF1B-0186E3D18D83}"/>
              </a:ext>
            </a:extLst>
          </p:cNvPr>
          <p:cNvSpPr txBox="1"/>
          <p:nvPr/>
        </p:nvSpPr>
        <p:spPr>
          <a:xfrm>
            <a:off x="904672" y="5437762"/>
            <a:ext cx="995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bing.com/maps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73648-B9C8-4CB3-8C9E-EE86652E71BB}"/>
              </a:ext>
            </a:extLst>
          </p:cNvPr>
          <p:cNvSpPr txBox="1"/>
          <p:nvPr/>
        </p:nvSpPr>
        <p:spPr>
          <a:xfrm>
            <a:off x="184559" y="2798983"/>
            <a:ext cx="5008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 road and human population density for FL and coastal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30% of land area and 100-km of coastline protected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13% private sector employment and 25% of all economic activity tied to natural resources</a:t>
            </a:r>
          </a:p>
          <a:p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1BE253F-B2C1-4D5A-B68B-1A243CBB2091}"/>
              </a:ext>
            </a:extLst>
          </p:cNvPr>
          <p:cNvSpPr/>
          <p:nvPr/>
        </p:nvSpPr>
        <p:spPr>
          <a:xfrm rot="5400000">
            <a:off x="5058785" y="3747560"/>
            <a:ext cx="1165628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59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295275"/>
            <a:ext cx="88392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295275"/>
            <a:ext cx="88392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2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D4BB0-8E4D-420F-87D3-D2433D392A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642" y="100668"/>
            <a:ext cx="52042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FEE6B-0E7E-4213-9229-AF4ED381B203}"/>
              </a:ext>
            </a:extLst>
          </p:cNvPr>
          <p:cNvSpPr txBox="1"/>
          <p:nvPr/>
        </p:nvSpPr>
        <p:spPr>
          <a:xfrm>
            <a:off x="6478621" y="6627168"/>
            <a:ext cx="56188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3"/>
              </a:rPr>
              <a:t>http://www.srwmd.state.fl.us/DocumentCenter/View/72/Suwannee-River-Basin-Florida-Georgia-Map---PDF?bidId=</a:t>
            </a:r>
            <a:endParaRPr lang="en-US" sz="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6B8D35-F926-4C4E-976F-2611E4F5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74996" cy="1325563"/>
          </a:xfrm>
        </p:spPr>
        <p:txBody>
          <a:bodyPr/>
          <a:lstStyle/>
          <a:p>
            <a:r>
              <a:rPr lang="en-US" dirty="0"/>
              <a:t>Suwannee River and Estuary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9FE527-4C1A-495C-B7B1-7FE2F03AC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Suwannee River 60% of freshwater input to Big Bend</a:t>
            </a:r>
          </a:p>
          <a:p>
            <a:r>
              <a:rPr lang="en-US" dirty="0"/>
              <a:t>River discharge modified by surface and subsurface withdrawals</a:t>
            </a:r>
          </a:p>
          <a:p>
            <a:r>
              <a:rPr lang="en-US" dirty="0"/>
              <a:t>Largest estuary in region</a:t>
            </a:r>
          </a:p>
          <a:p>
            <a:r>
              <a:rPr lang="en-US" dirty="0"/>
              <a:t>River discharge influences salinity in Suwannee Sound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0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4919F-CB98-4456-9607-294E56A85B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7290"/>
            <a:ext cx="12192000" cy="5283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F9B6-E638-4B18-AF1B-0186E3D18D83}"/>
              </a:ext>
            </a:extLst>
          </p:cNvPr>
          <p:cNvSpPr txBox="1"/>
          <p:nvPr/>
        </p:nvSpPr>
        <p:spPr>
          <a:xfrm>
            <a:off x="904672" y="5437762"/>
            <a:ext cx="995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bing.com/maps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73648-B9C8-4CB3-8C9E-EE86652E71BB}"/>
              </a:ext>
            </a:extLst>
          </p:cNvPr>
          <p:cNvSpPr txBox="1"/>
          <p:nvPr/>
        </p:nvSpPr>
        <p:spPr>
          <a:xfrm>
            <a:off x="109057" y="2798983"/>
            <a:ext cx="52682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Suwannee River 60% of freshwater input to Big Bend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of river basin in Georgia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Free-flowing but modified river discharge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Largest estuary in Big Bend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Highest commercial oyster landings in FL since 2016, trips since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River discharge influences salinity in Suwannee Sound</a:t>
            </a:r>
          </a:p>
          <a:p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1BE253F-B2C1-4D5A-B68B-1A243CBB2091}"/>
              </a:ext>
            </a:extLst>
          </p:cNvPr>
          <p:cNvSpPr/>
          <p:nvPr/>
        </p:nvSpPr>
        <p:spPr>
          <a:xfrm rot="5400000">
            <a:off x="5058785" y="3747560"/>
            <a:ext cx="1165628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8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Suwannee Sound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B9048-9341-40B6-BDB5-AFB46C4CA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Stakeholder observed changes in oyster reef distribution and abundance</a:t>
            </a:r>
          </a:p>
          <a:p>
            <a:r>
              <a:rPr lang="en-US" dirty="0"/>
              <a:t>Seavey et al. 2011 </a:t>
            </a:r>
            <a:r>
              <a:rPr lang="en-US" dirty="0" smtClean="0"/>
              <a:t>changes in intertidal oysters 1982-2011</a:t>
            </a:r>
          </a:p>
          <a:p>
            <a:pPr lvl="1"/>
            <a:r>
              <a:rPr lang="en-US" dirty="0" smtClean="0"/>
              <a:t>Imagery </a:t>
            </a:r>
            <a:r>
              <a:rPr lang="en-US" dirty="0"/>
              <a:t>and field </a:t>
            </a:r>
            <a:r>
              <a:rPr lang="en-US" dirty="0" smtClean="0"/>
              <a:t>assessments</a:t>
            </a:r>
          </a:p>
          <a:p>
            <a:pPr lvl="1"/>
            <a:r>
              <a:rPr lang="en-US" dirty="0" smtClean="0"/>
              <a:t>Offshore </a:t>
            </a:r>
            <a:r>
              <a:rPr lang="en-US" dirty="0"/>
              <a:t>= -88%</a:t>
            </a:r>
          </a:p>
          <a:p>
            <a:pPr lvl="1"/>
            <a:r>
              <a:rPr lang="en-US" dirty="0"/>
              <a:t>Nearshore = -61%</a:t>
            </a:r>
          </a:p>
          <a:p>
            <a:pPr lvl="1"/>
            <a:r>
              <a:rPr lang="en-US" dirty="0"/>
              <a:t>Inshore = -50%</a:t>
            </a:r>
          </a:p>
        </p:txBody>
      </p:sp>
    </p:spTree>
    <p:extLst>
      <p:ext uri="{BB962C8B-B14F-4D97-AF65-F5344CB8AC3E}">
        <p14:creationId xmlns:p14="http://schemas.microsoft.com/office/powerpoint/2010/main" val="280306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Suwannee Sound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B9048-9341-40B6-BDB5-AFB46C4CA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 questions:</a:t>
            </a:r>
          </a:p>
          <a:p>
            <a:pPr lvl="1"/>
            <a:r>
              <a:rPr lang="en-US" dirty="0"/>
              <a:t>Are there temporal trends in intertidal oyster counts at these localities and sites?</a:t>
            </a:r>
          </a:p>
          <a:p>
            <a:pPr lvl="1"/>
            <a:r>
              <a:rPr lang="en-US" dirty="0"/>
              <a:t>If so, is there a relationship with freshwater discharge from Suwannee River?</a:t>
            </a:r>
          </a:p>
          <a:p>
            <a:pPr lvl="1"/>
            <a:r>
              <a:rPr lang="en-US" dirty="0"/>
              <a:t>Can we detect an effect of fishing between areas open and closed to seasonal harvest?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Irregular monitoring since 2010</a:t>
            </a:r>
          </a:p>
          <a:p>
            <a:pPr lvl="1"/>
            <a:r>
              <a:rPr lang="en-US" dirty="0"/>
              <a:t>Each year 2 periods = 18 total periods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88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54316" cy="1325563"/>
          </a:xfrm>
        </p:spPr>
        <p:txBody>
          <a:bodyPr>
            <a:normAutofit/>
          </a:bodyPr>
          <a:lstStyle/>
          <a:p>
            <a:r>
              <a:rPr lang="en-US" dirty="0"/>
              <a:t>Suwannee Sound</a:t>
            </a:r>
          </a:p>
        </p:txBody>
      </p:sp>
      <p:pic>
        <p:nvPicPr>
          <p:cNvPr id="11" name="Content Placeholder 10" descr="A sandy beach next to a body of water&#10;&#10;Description automatically generated">
            <a:extLst>
              <a:ext uri="{FF2B5EF4-FFF2-40B4-BE49-F238E27FC236}">
                <a16:creationId xmlns:a16="http://schemas.microsoft.com/office/drawing/2014/main" id="{C6233654-82A2-4C72-8369-0E3C4FEB4D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8091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990" y="0"/>
            <a:ext cx="5299364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3758D1-D3AD-46D7-9932-DAB0066C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30380" cy="1325563"/>
          </a:xfrm>
        </p:spPr>
        <p:txBody>
          <a:bodyPr>
            <a:normAutofit/>
          </a:bodyPr>
          <a:lstStyle/>
          <a:p>
            <a:r>
              <a:rPr lang="en-US" dirty="0"/>
              <a:t>Intertidal surveys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EA0788-B37E-468A-A5B0-F046C2A84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252" y="1825625"/>
            <a:ext cx="2823117" cy="4351338"/>
          </a:xfrm>
        </p:spPr>
        <p:txBody>
          <a:bodyPr/>
          <a:lstStyle/>
          <a:p>
            <a:r>
              <a:rPr lang="en-US" dirty="0"/>
              <a:t>Four localities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11DEA17-051B-4E78-B20D-600E33CF30C3}"/>
              </a:ext>
            </a:extLst>
          </p:cNvPr>
          <p:cNvSpPr/>
          <p:nvPr/>
        </p:nvSpPr>
        <p:spPr>
          <a:xfrm rot="9539368">
            <a:off x="4718059" y="1426435"/>
            <a:ext cx="3769453" cy="528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601</Words>
  <Application>Microsoft Office PowerPoint</Application>
  <PresentationFormat>Widescreen</PresentationFormat>
  <Paragraphs>104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Suwannee Sound</vt:lpstr>
      <vt:lpstr>Suwannee Sound</vt:lpstr>
      <vt:lpstr>Suwannee Sound</vt:lpstr>
      <vt:lpstr>Intertidal surveys</vt:lpstr>
      <vt:lpstr>Intertidal surveys</vt:lpstr>
      <vt:lpstr>Intertidal surveys</vt:lpstr>
      <vt:lpstr>Intertidal surveys</vt:lpstr>
      <vt:lpstr>Intertidal surveys</vt:lpstr>
      <vt:lpstr>Intertidal surveys</vt:lpstr>
      <vt:lpstr>Intertidal surveys</vt:lpstr>
      <vt:lpstr>PowerPoint Presentation</vt:lpstr>
      <vt:lpstr>Data</vt:lpstr>
      <vt:lpstr>PowerPoint Presentation</vt:lpstr>
      <vt:lpstr>PowerPoint Presentation</vt:lpstr>
      <vt:lpstr>Data</vt:lpstr>
      <vt:lpstr>Candidate Models</vt:lpstr>
      <vt:lpstr>PowerPoint Presentation</vt:lpstr>
      <vt:lpstr>Results</vt:lpstr>
      <vt:lpstr>Results</vt:lpstr>
      <vt:lpstr>River discharge oyster count relationship?</vt:lpstr>
      <vt:lpstr>Fishing effects?</vt:lpstr>
      <vt:lpstr>What do we do? </vt:lpstr>
      <vt:lpstr>What do we do? Restoration?</vt:lpstr>
      <vt:lpstr>What do we do? But what about SLR?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Suwannee River and Estuary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Pine, Bill</dc:creator>
  <cp:lastModifiedBy>Bill Pine</cp:lastModifiedBy>
  <cp:revision>35</cp:revision>
  <dcterms:created xsi:type="dcterms:W3CDTF">2019-10-07T21:11:41Z</dcterms:created>
  <dcterms:modified xsi:type="dcterms:W3CDTF">2019-10-12T14:16:38Z</dcterms:modified>
</cp:coreProperties>
</file>